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58" r:id="rId2"/>
    <p:sldId id="259" r:id="rId3"/>
    <p:sldId id="257" r:id="rId4"/>
    <p:sldId id="260" r:id="rId5"/>
    <p:sldId id="261" r:id="rId6"/>
    <p:sldId id="267" r:id="rId7"/>
    <p:sldId id="263" r:id="rId8"/>
    <p:sldId id="268" r:id="rId9"/>
    <p:sldId id="269" r:id="rId10"/>
    <p:sldId id="270" r:id="rId11"/>
    <p:sldId id="271" r:id="rId12"/>
    <p:sldId id="272" r:id="rId13"/>
    <p:sldId id="273" r:id="rId14"/>
    <p:sldId id="274" r:id="rId15"/>
    <p:sldId id="275" r:id="rId16"/>
    <p:sldId id="281" r:id="rId17"/>
    <p:sldId id="279" r:id="rId18"/>
    <p:sldId id="276" r:id="rId19"/>
    <p:sldId id="285" r:id="rId20"/>
    <p:sldId id="277" r:id="rId21"/>
    <p:sldId id="282" r:id="rId22"/>
    <p:sldId id="284" r:id="rId23"/>
    <p:sldId id="288" r:id="rId24"/>
    <p:sldId id="286" r:id="rId25"/>
    <p:sldId id="289" r:id="rId26"/>
    <p:sldId id="266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88308"/>
  </p:normalViewPr>
  <p:slideViewPr>
    <p:cSldViewPr snapToGrid="0" snapToObjects="1">
      <p:cViewPr varScale="1">
        <p:scale>
          <a:sx n="98" d="100"/>
          <a:sy n="98" d="100"/>
        </p:scale>
        <p:origin x="111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png>
</file>

<file path=ppt/media/image17.png>
</file>

<file path=ppt/media/image18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EB1263-3CC9-4840-8490-443ED3661C36}" type="datetimeFigureOut">
              <a:rPr lang="en-US" smtClean="0"/>
              <a:t>8/23/18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5F3021-F172-1C45-B62C-46CF69AA4C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4315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Presence of university caused jobs to remain strong thus the sales price to remain strong through recession</a:t>
            </a:r>
          </a:p>
          <a:p>
            <a:r>
              <a:rPr lang="en-US" dirty="0"/>
              <a:t>Also, and strong construction and low available land caused average sales price to remain strong through recession</a:t>
            </a:r>
          </a:p>
          <a:p>
            <a:r>
              <a:rPr lang="en-US" dirty="0"/>
              <a:t>However, home sales decrease substantially in 2010 indicating that growth in prices was offset by weakening demand, so that when demand rebounds, prices will very likely increase strongly.</a:t>
            </a:r>
          </a:p>
          <a:p>
            <a:r>
              <a:rPr lang="en-US" dirty="0"/>
              <a:t>Given that backdrop, let’s look at the model we built so we can make good investments today that should pay off in a few years when demand rebounds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5F3021-F172-1C45-B62C-46CF69AA4C4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0921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Of the above, location is hard to compare numerically … but home size and room count are comparable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5F3021-F172-1C45-B62C-46CF69AA4C4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6743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Since the amount of variance explained by </a:t>
            </a:r>
            <a:r>
              <a:rPr lang="en-US" dirty="0" err="1"/>
              <a:t>GrLivArea</a:t>
            </a:r>
            <a:r>
              <a:rPr lang="en-US" dirty="0"/>
              <a:t> is only 0.46, there must be other factors that people take into account implicitly but are not easily expressed mathematically. We can do the math and create a model that takes those other features into account, however.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5F3021-F172-1C45-B62C-46CF69AA4C4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0182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0D4FA-2E9C-3B42-86CF-D7C291141E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069F31-7450-F040-9EC3-EACE1DF44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79415B-31F2-5748-99C1-7DE52A1230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F9AE5-FE21-114E-88DC-EEA9EA50BCE9}" type="datetimeFigureOut">
              <a:rPr lang="en-US" smtClean="0"/>
              <a:t>8/23/18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DEE580-2FBD-1F45-AE31-0E6E991730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76E1F7-2836-6645-B1B1-227F5EDF7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CBA57-FA1A-0E4D-9C00-B35D28CB1C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6140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C3BB79-9D2A-BC4B-9C50-3F542304EC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49C3CE-2733-7B48-986A-4D116BB7C1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9972CA-7BD2-3D45-9C60-85C50CD5D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F9AE5-FE21-114E-88DC-EEA9EA50BCE9}" type="datetimeFigureOut">
              <a:rPr lang="en-US" smtClean="0"/>
              <a:t>8/23/18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D2A859-D9B8-4047-8A72-8A9FFC05AB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BEB4CF-D0DC-1A4B-8BD8-20ECC27D8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CBA57-FA1A-0E4D-9C00-B35D28CB1C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3384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C33D206-3C1C-D243-BD3B-1A39381D48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BB8A6D-261E-054C-9E5B-EB236AEF16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C15B9E-67F4-0343-8D5A-C305F538B2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F9AE5-FE21-114E-88DC-EEA9EA50BCE9}" type="datetimeFigureOut">
              <a:rPr lang="en-US" smtClean="0"/>
              <a:t>8/23/18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4F11D8-83D3-5A4E-9E01-7FE225B1C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4CBEFF-9408-D34E-8057-E368374F7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CBA57-FA1A-0E4D-9C00-B35D28CB1C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0011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B7389-13A0-3247-BB64-EB6B7D294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782B91-93E4-E445-A900-F0474FAECA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CA4233-4026-CC42-9930-5C3510EB26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F9AE5-FE21-114E-88DC-EEA9EA50BCE9}" type="datetimeFigureOut">
              <a:rPr lang="en-US" smtClean="0"/>
              <a:t>8/23/18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B0C748-5D32-F047-82BA-18CADA46F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65D2F7-79F2-CB4D-A938-959D0D8A6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CBA57-FA1A-0E4D-9C00-B35D28CB1C4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D040C59-143E-DB4C-B66C-AA166C0CA3D1}"/>
              </a:ext>
            </a:extLst>
          </p:cNvPr>
          <p:cNvCxnSpPr/>
          <p:nvPr userDrawn="1"/>
        </p:nvCxnSpPr>
        <p:spPr>
          <a:xfrm>
            <a:off x="838200" y="1690688"/>
            <a:ext cx="105156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63409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25061-CB92-6B44-B257-B2CD7E4CBB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6E1C3F-E221-5846-8854-1FD1202BD3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5C6113-E70B-C943-ABF6-ED9611CB28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F9AE5-FE21-114E-88DC-EEA9EA50BCE9}" type="datetimeFigureOut">
              <a:rPr lang="en-US" smtClean="0"/>
              <a:t>8/23/18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81A086-EC5A-4547-B4AB-E28DECF329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B508E1-DB23-AD44-AA63-F76E9EDFD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CBA57-FA1A-0E4D-9C00-B35D28CB1C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6037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8E7015-0A63-B245-8A99-B1234A99A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6AB5E8-A759-8C4F-95B5-8E152CA88B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250FB7-AFE8-6D42-818E-779FDA55F4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F45E4C-46AA-3C40-B4FE-101F7125D1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F9AE5-FE21-114E-88DC-EEA9EA50BCE9}" type="datetimeFigureOut">
              <a:rPr lang="en-US" smtClean="0"/>
              <a:t>8/23/18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17381-0EC4-B145-B5C9-D56BD0B505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898D33-36D2-C342-923A-F3417A12ED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CBA57-FA1A-0E4D-9C00-B35D28CB1C40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0A08D5E-319C-B745-AA88-095F00512475}"/>
              </a:ext>
            </a:extLst>
          </p:cNvPr>
          <p:cNvCxnSpPr/>
          <p:nvPr userDrawn="1"/>
        </p:nvCxnSpPr>
        <p:spPr>
          <a:xfrm>
            <a:off x="838200" y="1690688"/>
            <a:ext cx="105156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88752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01A6D-7C57-EF4B-B3E8-95B3028996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477EB2-706A-DD4D-8E98-05DD0E4290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8F3B57-DE0E-714A-B00F-AC06391EF9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04E8AC-3211-E140-AB79-CA857FC2B2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FE023F9-1971-C64C-887F-5684B52E41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1A833B3-26D0-394A-8F9C-B05600BA7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F9AE5-FE21-114E-88DC-EEA9EA50BCE9}" type="datetimeFigureOut">
              <a:rPr lang="en-US" smtClean="0"/>
              <a:t>8/23/18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C82356-BCF5-5344-B8E4-F02D09892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D76F31-327E-2A43-8F1A-E4E1F5EC7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CBA57-FA1A-0E4D-9C00-B35D28CB1C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5596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931D0-34DA-104E-8D2B-CE438D366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22B177-D1F6-5A42-A592-D17796FDA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F9AE5-FE21-114E-88DC-EEA9EA50BCE9}" type="datetimeFigureOut">
              <a:rPr lang="en-US" smtClean="0"/>
              <a:t>8/23/18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5ECCE2-AE0D-B240-B212-5423F33FA0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4658BB-A122-3C4E-92AD-A07CF12D77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CBA57-FA1A-0E4D-9C00-B35D28CB1C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4744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6FA6AC-9387-AE49-98D2-6EC428102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F9AE5-FE21-114E-88DC-EEA9EA50BCE9}" type="datetimeFigureOut">
              <a:rPr lang="en-US" smtClean="0"/>
              <a:t>8/23/18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A0CDC5-D4A7-2F42-B2D2-28991B7D4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BE48D3-BC9E-B347-845E-B3B4E9459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CBA57-FA1A-0E4D-9C00-B35D28CB1C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099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2D1E2-31C4-F840-BDC2-62E006C95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7EF4CF-BA9B-814D-97CA-EF99F90AD9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762370-169E-E94F-A6BE-EBC543AC3D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145684-8657-8F4E-9FF9-9BA6612A69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F9AE5-FE21-114E-88DC-EEA9EA50BCE9}" type="datetimeFigureOut">
              <a:rPr lang="en-US" smtClean="0"/>
              <a:t>8/23/18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E10819-367A-F443-A33E-8FCA2A7D98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91C8FF-7FA1-EB4C-834A-2F0E68AE9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CBA57-FA1A-0E4D-9C00-B35D28CB1C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0699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3BBDD-A0DC-1645-94B3-345A17FCA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FFFFC21-65FA-1242-B5D5-2A83583C0B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8054C2-95C0-F24E-8E0D-EB618C4714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72BF8F-A367-9F4E-856F-420A92DBB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F9AE5-FE21-114E-88DC-EEA9EA50BCE9}" type="datetimeFigureOut">
              <a:rPr lang="en-US" smtClean="0"/>
              <a:t>8/23/18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2B74F2-C873-A24B-8901-B714E6F53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C19861-06EB-B040-A800-F94EAEA62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CCBA57-FA1A-0E4D-9C00-B35D28CB1C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1328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D4BB436-43B9-D743-91A8-58FDFA818C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C903DA-2D00-D24D-95F0-29B45C25E9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CF934B-424C-1547-A1BD-8B9DED3F33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Book Antiqua" panose="02040602050305030304" pitchFamily="18" charset="0"/>
              </a:defRPr>
            </a:lvl1pPr>
          </a:lstStyle>
          <a:p>
            <a:fld id="{777F9AE5-FE21-114E-88DC-EEA9EA50BCE9}" type="datetimeFigureOut">
              <a:rPr lang="en-US" smtClean="0"/>
              <a:pPr/>
              <a:t>8/23/18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E91A52-DE53-3843-B80C-4860B01CC3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Book Antiqua" panose="02040602050305030304" pitchFamily="18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836556-A13E-B145-A1C8-0DF2347894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Book Antiqua" panose="02040602050305030304" pitchFamily="18" charset="0"/>
              </a:defRPr>
            </a:lvl1pPr>
          </a:lstStyle>
          <a:p>
            <a:fld id="{26CCBA57-FA1A-0E4D-9C00-B35D28CB1C4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0363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Book Antiqua" panose="02040602050305030304" pitchFamily="18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Book Antiqua" panose="02040602050305030304" pitchFamily="18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Book Antiqua" panose="020406020503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Book Antiqua" panose="020406020503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Book Antiqua" panose="020406020503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Book Antiqua" panose="020406020503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7541E-EE72-F340-AEE2-CAAD496ADC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8095" y="1122363"/>
            <a:ext cx="10595810" cy="2387600"/>
          </a:xfrm>
        </p:spPr>
        <p:txBody>
          <a:bodyPr>
            <a:normAutofit/>
          </a:bodyPr>
          <a:lstStyle/>
          <a:p>
            <a:r>
              <a:rPr lang="en-US" dirty="0"/>
              <a:t>Analysis of Predictors of Home Prices in Ames, Iowa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906364-4997-F444-8C95-49769563B4A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August 24, 2018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Naman Bhandari</a:t>
            </a:r>
          </a:p>
        </p:txBody>
      </p:sp>
    </p:spTree>
    <p:extLst>
      <p:ext uri="{BB962C8B-B14F-4D97-AF65-F5344CB8AC3E}">
        <p14:creationId xmlns:p14="http://schemas.microsoft.com/office/powerpoint/2010/main" val="22881905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B61E370-FE73-7B4C-B6D1-4988F69B17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59295"/>
            <a:ext cx="12192000" cy="6139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72332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65AAD8A-F856-2147-BEBA-EC65608CCD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59295"/>
            <a:ext cx="12192000" cy="6139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0772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A6D3DFF-3907-424D-BEFC-2EF35449B6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59295"/>
            <a:ext cx="12192000" cy="6139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72428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D1BAC4D-D7C9-F24D-AEE8-1E5EC23B6A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3712"/>
            <a:ext cx="12192000" cy="5990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8032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F7BDFDC-BF78-CA40-9720-8FEC2B74E2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53093"/>
            <a:ext cx="12192000" cy="615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9639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EEB3921-8A24-764F-8444-8DA7D706E3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0072"/>
            <a:ext cx="12192000" cy="6337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3497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3C4F2E7-B099-174A-B3F3-9DB7285D9D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2891" y="387098"/>
            <a:ext cx="9466218" cy="6083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4800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1E6AF-28D2-DD42-A6A4-C8EA03B410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4E7BD-C5EC-8043-AF5B-CA641256EC9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Certain features that had high correlation with others were dropped from our analysis to avoid “double-counting”</a:t>
            </a:r>
          </a:p>
          <a:p>
            <a:endParaRPr lang="en-US" dirty="0"/>
          </a:p>
          <a:p>
            <a:r>
              <a:rPr lang="en-US" b="1" dirty="0"/>
              <a:t>Example</a:t>
            </a:r>
            <a:r>
              <a:rPr lang="en-US" dirty="0"/>
              <a:t>: # of cars in garage vs. “Garage Area”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15BC9B-07A6-FB48-AE3D-AE36690D71D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D5D119-AE98-5B4F-A98C-4FBE1A37D1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8300" y="2020094"/>
            <a:ext cx="4089400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3613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D5074-E12E-E24E-9B19-5A484358D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Predictive model with multiple features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6FF627-F531-8347-9AFF-B266D2C6A4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7435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A7229-316B-1C49-B7E3-AB8DCD3741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Predicting the price of a home using multiple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0DA654-2746-1F49-B284-E353B77283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b="1" dirty="0"/>
              <a:t>Inputs</a:t>
            </a:r>
            <a:r>
              <a:rPr lang="en-US" dirty="0"/>
              <a:t>: many (including: sq. ft., rooms, garage size, basement size)</a:t>
            </a:r>
          </a:p>
          <a:p>
            <a:r>
              <a:rPr lang="en-US" b="1" dirty="0"/>
              <a:t>Output</a:t>
            </a:r>
            <a:r>
              <a:rPr lang="en-US" dirty="0"/>
              <a:t>: predicted home price (example: $180,000)</a:t>
            </a:r>
          </a:p>
          <a:p>
            <a:endParaRPr lang="en-US" dirty="0"/>
          </a:p>
          <a:p>
            <a:r>
              <a:rPr lang="en-US" dirty="0"/>
              <a:t>Model:</a:t>
            </a:r>
            <a:r>
              <a:rPr lang="en-US" i="1" dirty="0"/>
              <a:t> y=m</a:t>
            </a:r>
            <a:r>
              <a:rPr lang="en-US" i="1" baseline="-25000" dirty="0"/>
              <a:t>1</a:t>
            </a:r>
            <a:r>
              <a:rPr lang="en-US" i="1" dirty="0"/>
              <a:t>x</a:t>
            </a:r>
            <a:r>
              <a:rPr lang="en-US" i="1" baseline="-25000" dirty="0"/>
              <a:t>1 </a:t>
            </a:r>
            <a:r>
              <a:rPr lang="en-US" i="1" dirty="0"/>
              <a:t>+ m</a:t>
            </a:r>
            <a:r>
              <a:rPr lang="en-US" i="1" baseline="-25000" dirty="0"/>
              <a:t>2</a:t>
            </a:r>
            <a:r>
              <a:rPr lang="en-US" i="1" dirty="0"/>
              <a:t>x</a:t>
            </a:r>
            <a:r>
              <a:rPr lang="en-US" i="1" baseline="-25000" dirty="0"/>
              <a:t>2 </a:t>
            </a:r>
            <a:r>
              <a:rPr lang="en-US" i="1" dirty="0"/>
              <a:t>+ . . . + </a:t>
            </a:r>
            <a:r>
              <a:rPr lang="en-US" i="1" dirty="0" err="1"/>
              <a:t>m</a:t>
            </a:r>
            <a:r>
              <a:rPr lang="en-US" i="1" baseline="-25000" dirty="0" err="1"/>
              <a:t>p</a:t>
            </a:r>
            <a:r>
              <a:rPr lang="en-US" i="1" dirty="0" err="1"/>
              <a:t>x</a:t>
            </a:r>
            <a:r>
              <a:rPr lang="en-US" i="1" baseline="-25000" dirty="0" err="1"/>
              <a:t>p</a:t>
            </a:r>
            <a:r>
              <a:rPr lang="en-US" i="1" baseline="-25000" dirty="0"/>
              <a:t> </a:t>
            </a:r>
            <a:r>
              <a:rPr lang="en-US" i="1" dirty="0"/>
              <a:t>+ B</a:t>
            </a:r>
          </a:p>
          <a:p>
            <a:r>
              <a:rPr lang="en-US" dirty="0"/>
              <a:t>R2 score: 0.92</a:t>
            </a:r>
          </a:p>
          <a:p>
            <a:pPr lvl="1"/>
            <a:r>
              <a:rPr lang="en-US" dirty="0"/>
              <a:t>Translation: a whopping 92% of the variance in home prices are explained by our model inputs</a:t>
            </a:r>
          </a:p>
          <a:p>
            <a:r>
              <a:rPr lang="en-US" dirty="0"/>
              <a:t>Root mean square error: $22,723</a:t>
            </a:r>
          </a:p>
          <a:p>
            <a:pPr lvl="1"/>
            <a:r>
              <a:rPr lang="en-US" dirty="0"/>
              <a:t>Translation: our predictions differ from homes’ true values by $22K (average), which is better than our baseline model using only living area square feet</a:t>
            </a:r>
          </a:p>
        </p:txBody>
      </p:sp>
    </p:spTree>
    <p:extLst>
      <p:ext uri="{BB962C8B-B14F-4D97-AF65-F5344CB8AC3E}">
        <p14:creationId xmlns:p14="http://schemas.microsoft.com/office/powerpoint/2010/main" val="33312847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AB060-1F88-AD4F-96B7-6615A2E01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FCCB95-5D14-2D4F-89D7-01F37B684D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Question:</a:t>
            </a:r>
          </a:p>
          <a:p>
            <a:r>
              <a:rPr lang="en-US" dirty="0"/>
              <a:t>Can we identify the metrics that help us best predict the true value of a home in Ames, IA to make good housing investments?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Method:</a:t>
            </a:r>
          </a:p>
          <a:p>
            <a:r>
              <a:rPr lang="en-US" dirty="0"/>
              <a:t>Analyzed a dataset of homes sold between 2006 and 2010 consisting of various features such as sq. ft. and # of bedrooms</a:t>
            </a:r>
          </a:p>
          <a:p>
            <a:r>
              <a:rPr lang="en-US" dirty="0"/>
              <a:t>Created a predictive model that results in home price predictions (equation that takes inputs and results in output)</a:t>
            </a:r>
          </a:p>
        </p:txBody>
      </p:sp>
    </p:spTree>
    <p:extLst>
      <p:ext uri="{BB962C8B-B14F-4D97-AF65-F5344CB8AC3E}">
        <p14:creationId xmlns:p14="http://schemas.microsoft.com/office/powerpoint/2010/main" val="36226382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6A5EB5B-8767-684F-8FC4-33DCE4C9F8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883" y="685800"/>
            <a:ext cx="11382234" cy="54864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81584F2-3286-9D48-8253-D0AD88D9A89F}"/>
              </a:ext>
            </a:extLst>
          </p:cNvPr>
          <p:cNvSpPr/>
          <p:nvPr/>
        </p:nvSpPr>
        <p:spPr>
          <a:xfrm>
            <a:off x="98698" y="6506458"/>
            <a:ext cx="1083577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latin typeface="Book Antiqua" panose="02040602050305030304" pitchFamily="18" charset="0"/>
              </a:rPr>
              <a:t>Note: the betas shown represent the change in the home price given a </a:t>
            </a:r>
            <a:r>
              <a:rPr lang="en-US" sz="1200" i="1" dirty="0">
                <a:latin typeface="Book Antiqua" panose="02040602050305030304" pitchFamily="18" charset="0"/>
              </a:rPr>
              <a:t>one-standard-deviation</a:t>
            </a:r>
            <a:r>
              <a:rPr lang="en-US" sz="1200" dirty="0">
                <a:latin typeface="Book Antiqua" panose="02040602050305030304" pitchFamily="18" charset="0"/>
              </a:rPr>
              <a:t> sized movement in the feature</a:t>
            </a:r>
          </a:p>
        </p:txBody>
      </p:sp>
    </p:spTree>
    <p:extLst>
      <p:ext uri="{BB962C8B-B14F-4D97-AF65-F5344CB8AC3E}">
        <p14:creationId xmlns:p14="http://schemas.microsoft.com/office/powerpoint/2010/main" val="6108376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AE536AB-08D6-B54A-860F-C5A1C08949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236" y="685800"/>
            <a:ext cx="11295529" cy="54864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AC736BE-BBBB-0F46-8366-BB0D12F1829E}"/>
              </a:ext>
            </a:extLst>
          </p:cNvPr>
          <p:cNvSpPr/>
          <p:nvPr/>
        </p:nvSpPr>
        <p:spPr>
          <a:xfrm>
            <a:off x="98698" y="6506458"/>
            <a:ext cx="1083577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latin typeface="Book Antiqua" panose="02040602050305030304" pitchFamily="18" charset="0"/>
              </a:rPr>
              <a:t>Note: the betas shown represent the change in the home price given a </a:t>
            </a:r>
            <a:r>
              <a:rPr lang="en-US" sz="1200" i="1" dirty="0">
                <a:latin typeface="Book Antiqua" panose="02040602050305030304" pitchFamily="18" charset="0"/>
              </a:rPr>
              <a:t>one-standard-deviation</a:t>
            </a:r>
            <a:r>
              <a:rPr lang="en-US" sz="1200" dirty="0">
                <a:latin typeface="Book Antiqua" panose="02040602050305030304" pitchFamily="18" charset="0"/>
              </a:rPr>
              <a:t> sized movement in the feature</a:t>
            </a:r>
          </a:p>
        </p:txBody>
      </p:sp>
    </p:spTree>
    <p:extLst>
      <p:ext uri="{BB962C8B-B14F-4D97-AF65-F5344CB8AC3E}">
        <p14:creationId xmlns:p14="http://schemas.microsoft.com/office/powerpoint/2010/main" val="8918150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BC616-1D49-8441-B116-0318589E9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St. </a:t>
            </a:r>
            <a:r>
              <a:rPr lang="en-US" dirty="0" err="1"/>
              <a:t>devs</a:t>
            </a:r>
            <a:r>
              <a:rPr lang="en-US" dirty="0"/>
              <a:t>. of top 10 and bottom 10 features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1267CA-0053-3E4A-8A2E-1CD0E89E9C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8611" y="2213035"/>
            <a:ext cx="3810000" cy="4508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9F5F77C-E4AA-D647-82C5-B7F50C24E2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7879" y="2225735"/>
            <a:ext cx="3708400" cy="44831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6F98E55-873B-1741-ACBF-AAE8CBB7E9E4}"/>
              </a:ext>
            </a:extLst>
          </p:cNvPr>
          <p:cNvSpPr/>
          <p:nvPr/>
        </p:nvSpPr>
        <p:spPr>
          <a:xfrm>
            <a:off x="1408611" y="1825625"/>
            <a:ext cx="38100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i="0" dirty="0">
                <a:solidFill>
                  <a:schemeClr val="accent1"/>
                </a:solidFill>
                <a:effectLst/>
                <a:latin typeface="Book Antiqua" panose="02040602050305030304" pitchFamily="18" charset="0"/>
              </a:rPr>
              <a:t>Top Ten Features St. </a:t>
            </a:r>
            <a:r>
              <a:rPr lang="en-US" sz="2000" b="1" i="0" dirty="0" err="1">
                <a:solidFill>
                  <a:schemeClr val="accent1"/>
                </a:solidFill>
                <a:effectLst/>
                <a:latin typeface="Book Antiqua" panose="02040602050305030304" pitchFamily="18" charset="0"/>
              </a:rPr>
              <a:t>Devs</a:t>
            </a:r>
            <a:r>
              <a:rPr lang="en-US" sz="2000" b="1" i="0" dirty="0">
                <a:solidFill>
                  <a:schemeClr val="accent1"/>
                </a:solidFill>
                <a:effectLst/>
                <a:latin typeface="Book Antiqua" panose="02040602050305030304" pitchFamily="18" charset="0"/>
              </a:rPr>
              <a:t>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83E31CB-CC5E-5647-8A7C-F423079B1AED}"/>
              </a:ext>
            </a:extLst>
          </p:cNvPr>
          <p:cNvSpPr/>
          <p:nvPr/>
        </p:nvSpPr>
        <p:spPr>
          <a:xfrm>
            <a:off x="7169331" y="1825625"/>
            <a:ext cx="38100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i="0" dirty="0">
                <a:solidFill>
                  <a:schemeClr val="accent1"/>
                </a:solidFill>
                <a:effectLst/>
                <a:latin typeface="Book Antiqua" panose="02040602050305030304" pitchFamily="18" charset="0"/>
              </a:rPr>
              <a:t>Bottom Ten Features St. </a:t>
            </a:r>
            <a:r>
              <a:rPr lang="en-US" sz="2000" b="1" i="0" dirty="0" err="1">
                <a:solidFill>
                  <a:schemeClr val="accent1"/>
                </a:solidFill>
                <a:effectLst/>
                <a:latin typeface="Book Antiqua" panose="02040602050305030304" pitchFamily="18" charset="0"/>
              </a:rPr>
              <a:t>Devs</a:t>
            </a:r>
            <a:r>
              <a:rPr lang="en-US" sz="2000" b="1" i="0" dirty="0">
                <a:solidFill>
                  <a:schemeClr val="accent1"/>
                </a:solidFill>
                <a:effectLst/>
                <a:latin typeface="Book Antiqua" panose="0204060205030503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182405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D76C7-378C-3744-B135-D31D9B35C2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 exploration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648B21-108B-3A46-9612-E0A18004F7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of additional advanced modeling techniques can help us create a more refined model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Continue to minimize root mean squared error (RMSE)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Reduce features to improve interpretability of model</a:t>
            </a:r>
          </a:p>
          <a:p>
            <a:pPr lvl="1"/>
            <a:endParaRPr lang="en-US" dirty="0"/>
          </a:p>
          <a:p>
            <a:r>
              <a:rPr lang="en-US" dirty="0"/>
              <a:t>We have an advantage over the most commonly-used, sq. ft.-based model – we can use this to our benefit</a:t>
            </a:r>
          </a:p>
        </p:txBody>
      </p:sp>
    </p:spTree>
    <p:extLst>
      <p:ext uri="{BB962C8B-B14F-4D97-AF65-F5344CB8AC3E}">
        <p14:creationId xmlns:p14="http://schemas.microsoft.com/office/powerpoint/2010/main" val="32882846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D5074-E12E-E24E-9B19-5A484358D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Thank you.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Questions?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6FF627-F531-8347-9AFF-B266D2C6A4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9795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D5074-E12E-E24E-9B19-5A484358D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Appendix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6FF627-F531-8347-9AFF-B266D2C6A4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983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091646F-1681-2849-85D1-32F0AD1B02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7300" y="406400"/>
            <a:ext cx="9677400" cy="60452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1EEABBE-A0BC-DA40-AD85-81E5120CDBDC}"/>
              </a:ext>
            </a:extLst>
          </p:cNvPr>
          <p:cNvSpPr txBox="1"/>
          <p:nvPr/>
        </p:nvSpPr>
        <p:spPr>
          <a:xfrm rot="19667026">
            <a:off x="8908081" y="1428789"/>
            <a:ext cx="18302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latin typeface="Book Antiqua" panose="02040602050305030304" pitchFamily="18" charset="0"/>
              </a:rPr>
              <a:t>R</a:t>
            </a:r>
            <a:r>
              <a:rPr lang="en-US" b="1" i="1" baseline="30000" dirty="0">
                <a:latin typeface="Book Antiqua" panose="02040602050305030304" pitchFamily="18" charset="0"/>
              </a:rPr>
              <a:t>2</a:t>
            </a:r>
            <a:r>
              <a:rPr lang="en-US" b="1" dirty="0">
                <a:latin typeface="Book Antiqua" panose="02040602050305030304" pitchFamily="18" charset="0"/>
              </a:rPr>
              <a:t> = 0.46</a:t>
            </a:r>
          </a:p>
          <a:p>
            <a:r>
              <a:rPr lang="en-US" b="1" i="1" dirty="0">
                <a:latin typeface="Book Antiqua" panose="02040602050305030304" pitchFamily="18" charset="0"/>
              </a:rPr>
              <a:t>RMSE</a:t>
            </a:r>
            <a:r>
              <a:rPr lang="en-US" b="1" dirty="0">
                <a:latin typeface="Book Antiqua" panose="02040602050305030304" pitchFamily="18" charset="0"/>
              </a:rPr>
              <a:t> = $58,400</a:t>
            </a:r>
          </a:p>
        </p:txBody>
      </p:sp>
      <p:sp>
        <p:nvSpPr>
          <p:cNvPr id="7" name="Diamond 6">
            <a:extLst>
              <a:ext uri="{FF2B5EF4-FFF2-40B4-BE49-F238E27FC236}">
                <a16:creationId xmlns:a16="http://schemas.microsoft.com/office/drawing/2014/main" id="{7E430CBA-7DC9-DD4C-A78A-F7E2B9DE0FA4}"/>
              </a:ext>
            </a:extLst>
          </p:cNvPr>
          <p:cNvSpPr/>
          <p:nvPr/>
        </p:nvSpPr>
        <p:spPr>
          <a:xfrm>
            <a:off x="4559300" y="4368800"/>
            <a:ext cx="215900" cy="215900"/>
          </a:xfrm>
          <a:prstGeom prst="diamond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Diamond 7">
            <a:extLst>
              <a:ext uri="{FF2B5EF4-FFF2-40B4-BE49-F238E27FC236}">
                <a16:creationId xmlns:a16="http://schemas.microsoft.com/office/drawing/2014/main" id="{881681BA-C4B8-224B-A986-3F3B464CD3C4}"/>
              </a:ext>
            </a:extLst>
          </p:cNvPr>
          <p:cNvSpPr/>
          <p:nvPr/>
        </p:nvSpPr>
        <p:spPr>
          <a:xfrm>
            <a:off x="6502400" y="3175000"/>
            <a:ext cx="215900" cy="215900"/>
          </a:xfrm>
          <a:prstGeom prst="diamond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Diamond 8">
            <a:extLst>
              <a:ext uri="{FF2B5EF4-FFF2-40B4-BE49-F238E27FC236}">
                <a16:creationId xmlns:a16="http://schemas.microsoft.com/office/drawing/2014/main" id="{6EEA7242-994E-334E-B681-4BFFBE63DE0D}"/>
              </a:ext>
            </a:extLst>
          </p:cNvPr>
          <p:cNvSpPr/>
          <p:nvPr/>
        </p:nvSpPr>
        <p:spPr>
          <a:xfrm>
            <a:off x="8432800" y="2006600"/>
            <a:ext cx="215900" cy="215900"/>
          </a:xfrm>
          <a:prstGeom prst="diamond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9898EF-CCD7-3141-A0F2-E64203AF5CF0}"/>
              </a:ext>
            </a:extLst>
          </p:cNvPr>
          <p:cNvSpPr txBox="1"/>
          <p:nvPr/>
        </p:nvSpPr>
        <p:spPr>
          <a:xfrm>
            <a:off x="3443073" y="4292084"/>
            <a:ext cx="11162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latin typeface="Book Antiqua" panose="02040602050305030304" pitchFamily="18" charset="0"/>
              </a:rPr>
              <a:t>$122,124</a:t>
            </a:r>
            <a:endParaRPr lang="en-US" b="1" dirty="0">
              <a:latin typeface="Book Antiqua" panose="0204060205030503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DF30963-8C07-7347-975D-054731BAFFF4}"/>
              </a:ext>
            </a:extLst>
          </p:cNvPr>
          <p:cNvSpPr txBox="1"/>
          <p:nvPr/>
        </p:nvSpPr>
        <p:spPr>
          <a:xfrm>
            <a:off x="5386173" y="3098284"/>
            <a:ext cx="11162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latin typeface="Book Antiqua" panose="02040602050305030304" pitchFamily="18" charset="0"/>
              </a:rPr>
              <a:t>$242,124</a:t>
            </a:r>
            <a:endParaRPr lang="en-US" b="1" dirty="0">
              <a:latin typeface="Book Antiqua" panose="0204060205030503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48E329C-0428-F84F-B312-944418CE17B6}"/>
              </a:ext>
            </a:extLst>
          </p:cNvPr>
          <p:cNvSpPr txBox="1"/>
          <p:nvPr/>
        </p:nvSpPr>
        <p:spPr>
          <a:xfrm>
            <a:off x="7316573" y="1929884"/>
            <a:ext cx="11162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latin typeface="Book Antiqua" panose="02040602050305030304" pitchFamily="18" charset="0"/>
              </a:rPr>
              <a:t>$362,124</a:t>
            </a:r>
            <a:endParaRPr lang="en-US" b="1" dirty="0"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65585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CD3EF-3BA2-0E44-B411-C331BBB94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Home prices have been flat from 2005-10</a:t>
            </a:r>
            <a:br>
              <a:rPr lang="en-US" dirty="0"/>
            </a:br>
            <a:r>
              <a:rPr lang="en-US" dirty="0"/>
              <a:t>…but number of sales decreased in 2010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A981CD-750C-D240-8750-8C8B74AB80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2879"/>
          <a:stretch/>
        </p:blipFill>
        <p:spPr>
          <a:xfrm>
            <a:off x="397543" y="2093666"/>
            <a:ext cx="5567363" cy="471276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BA394AB-015F-B84D-870A-BD8510468D7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4354" b="3129"/>
          <a:stretch/>
        </p:blipFill>
        <p:spPr>
          <a:xfrm>
            <a:off x="6322094" y="2093665"/>
            <a:ext cx="5567363" cy="471276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6F75463-2608-FA46-B753-5A99CBC090DF}"/>
              </a:ext>
            </a:extLst>
          </p:cNvPr>
          <p:cNvSpPr/>
          <p:nvPr/>
        </p:nvSpPr>
        <p:spPr>
          <a:xfrm>
            <a:off x="325351" y="1800533"/>
            <a:ext cx="563955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i="0" dirty="0">
                <a:solidFill>
                  <a:schemeClr val="accent1"/>
                </a:solidFill>
                <a:effectLst/>
                <a:latin typeface="Book Antiqua" panose="02040602050305030304" pitchFamily="18" charset="0"/>
              </a:rPr>
              <a:t>Median Sales Price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7A83892-FECC-D84D-8538-A17C34919C4F}"/>
              </a:ext>
            </a:extLst>
          </p:cNvPr>
          <p:cNvSpPr/>
          <p:nvPr/>
        </p:nvSpPr>
        <p:spPr>
          <a:xfrm>
            <a:off x="6232852" y="1800533"/>
            <a:ext cx="565660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i="0" dirty="0">
                <a:solidFill>
                  <a:schemeClr val="accent1"/>
                </a:solidFill>
                <a:effectLst/>
                <a:latin typeface="Book Antiqua" panose="02040602050305030304" pitchFamily="18" charset="0"/>
              </a:rPr>
              <a:t>Number of Sales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888DD4B-4DAF-EF47-91C6-6020828E5900}"/>
              </a:ext>
            </a:extLst>
          </p:cNvPr>
          <p:cNvCxnSpPr>
            <a:cxnSpLocks/>
          </p:cNvCxnSpPr>
          <p:nvPr/>
        </p:nvCxnSpPr>
        <p:spPr>
          <a:xfrm>
            <a:off x="10010274" y="2963111"/>
            <a:ext cx="1612231" cy="1455821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1B7E091-1BD5-A24A-8ED5-18111E6A7CC1}"/>
              </a:ext>
            </a:extLst>
          </p:cNvPr>
          <p:cNvCxnSpPr>
            <a:cxnSpLocks/>
          </p:cNvCxnSpPr>
          <p:nvPr/>
        </p:nvCxnSpPr>
        <p:spPr>
          <a:xfrm>
            <a:off x="1449552" y="3993816"/>
            <a:ext cx="4515354" cy="0"/>
          </a:xfrm>
          <a:prstGeom prst="straightConnector1">
            <a:avLst/>
          </a:prstGeom>
          <a:ln w="38100">
            <a:prstDash val="dash"/>
            <a:headEnd type="none" w="med" len="med"/>
            <a:tailEnd type="none" w="med" len="med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8748897-99A3-7040-A933-1EB2C2C70EC4}"/>
              </a:ext>
            </a:extLst>
          </p:cNvPr>
          <p:cNvCxnSpPr>
            <a:cxnSpLocks/>
          </p:cNvCxnSpPr>
          <p:nvPr/>
        </p:nvCxnSpPr>
        <p:spPr>
          <a:xfrm>
            <a:off x="1461584" y="4848058"/>
            <a:ext cx="4515354" cy="0"/>
          </a:xfrm>
          <a:prstGeom prst="straightConnector1">
            <a:avLst/>
          </a:prstGeom>
          <a:ln w="38100">
            <a:prstDash val="dash"/>
            <a:headEnd type="none" w="med" len="med"/>
            <a:tailEnd type="none" w="med" len="med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35692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CAA0D-509D-F444-8721-41802897E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factor(s) are the most important in determining property value?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6D86A02-DEA9-D747-B56B-B846A648426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46997906"/>
              </p:ext>
            </p:extLst>
          </p:nvPr>
        </p:nvGraphicFramePr>
        <p:xfrm>
          <a:off x="838200" y="1825624"/>
          <a:ext cx="10515600" cy="449897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906743227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2220026757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1685147669"/>
                    </a:ext>
                  </a:extLst>
                </a:gridCol>
              </a:tblGrid>
              <a:tr h="4498975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>
                          <a:latin typeface="Book Antiqua" panose="02040602050305030304" pitchFamily="18" charset="0"/>
                        </a:rPr>
                        <a:t>Location</a:t>
                      </a:r>
                    </a:p>
                    <a:p>
                      <a:pPr algn="ctr"/>
                      <a:endParaRPr lang="en-US" sz="3600" dirty="0">
                        <a:latin typeface="Book Antiqua" panose="02040602050305030304" pitchFamily="18" charset="0"/>
                      </a:endParaRPr>
                    </a:p>
                    <a:p>
                      <a:pPr algn="ctr"/>
                      <a:endParaRPr lang="en-US" sz="3600" dirty="0">
                        <a:latin typeface="Book Antiqua" panose="02040602050305030304" pitchFamily="18" charset="0"/>
                      </a:endParaRPr>
                    </a:p>
                    <a:p>
                      <a:pPr algn="ctr"/>
                      <a:endParaRPr lang="en-US" sz="3600" dirty="0">
                        <a:latin typeface="Book Antiqua" panose="02040602050305030304" pitchFamily="18" charset="0"/>
                      </a:endParaRPr>
                    </a:p>
                    <a:p>
                      <a:pPr algn="ctr"/>
                      <a:endParaRPr lang="en-US" sz="3600" dirty="0">
                        <a:latin typeface="Book Antiqua" panose="02040602050305030304" pitchFamily="18" charset="0"/>
                      </a:endParaRPr>
                    </a:p>
                    <a:p>
                      <a:pPr algn="ctr"/>
                      <a:endParaRPr lang="en-US" sz="3600" dirty="0">
                        <a:latin typeface="Book Antiqua" panose="0204060205030503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dirty="0">
                          <a:latin typeface="Book Antiqua" panose="02040602050305030304" pitchFamily="18" charset="0"/>
                        </a:rPr>
                        <a:t>Home size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600" dirty="0">
                        <a:latin typeface="Book Antiqua" panose="02040602050305030304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600" dirty="0">
                        <a:latin typeface="Book Antiqua" panose="02040602050305030304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600" dirty="0">
                        <a:latin typeface="Book Antiqua" panose="02040602050305030304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600" dirty="0">
                        <a:latin typeface="Book Antiqua" panose="02040602050305030304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600" dirty="0">
                        <a:latin typeface="Book Antiqua" panose="02040602050305030304" pitchFamily="18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dirty="0">
                          <a:latin typeface="Book Antiqua" panose="02040602050305030304" pitchFamily="18" charset="0"/>
                        </a:rPr>
                        <a:t>Room count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05268328"/>
                  </a:ext>
                </a:extLst>
              </a:tr>
            </a:tbl>
          </a:graphicData>
        </a:graphic>
      </p:graphicFrame>
      <p:sp>
        <p:nvSpPr>
          <p:cNvPr id="5" name="Oval 4">
            <a:extLst>
              <a:ext uri="{FF2B5EF4-FFF2-40B4-BE49-F238E27FC236}">
                <a16:creationId xmlns:a16="http://schemas.microsoft.com/office/drawing/2014/main" id="{A20AEDE8-1218-954E-AA8B-021529F2F8E4}"/>
              </a:ext>
            </a:extLst>
          </p:cNvPr>
          <p:cNvSpPr/>
          <p:nvPr/>
        </p:nvSpPr>
        <p:spPr>
          <a:xfrm>
            <a:off x="977900" y="1898648"/>
            <a:ext cx="711200" cy="7112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Book Antiqua" panose="02040602050305030304" pitchFamily="18" charset="0"/>
              </a:rPr>
              <a:t>1.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FC85AF7C-9068-EF4D-A00E-EC696D04A7B6}"/>
              </a:ext>
            </a:extLst>
          </p:cNvPr>
          <p:cNvSpPr/>
          <p:nvPr/>
        </p:nvSpPr>
        <p:spPr>
          <a:xfrm>
            <a:off x="4279900" y="3363911"/>
            <a:ext cx="711200" cy="7112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Book Antiqua" panose="02040602050305030304" pitchFamily="18" charset="0"/>
              </a:rPr>
              <a:t>2.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CA50EC36-13C2-7A4E-BAB8-D980FC7CDF12}"/>
              </a:ext>
            </a:extLst>
          </p:cNvPr>
          <p:cNvSpPr/>
          <p:nvPr/>
        </p:nvSpPr>
        <p:spPr>
          <a:xfrm>
            <a:off x="7632700" y="4672011"/>
            <a:ext cx="711200" cy="7112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Book Antiqua" panose="02040602050305030304" pitchFamily="18" charset="0"/>
              </a:rPr>
              <a:t>3.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D8B06C0-45B0-3A40-A738-824728DC50F0}"/>
              </a:ext>
            </a:extLst>
          </p:cNvPr>
          <p:cNvSpPr/>
          <p:nvPr/>
        </p:nvSpPr>
        <p:spPr>
          <a:xfrm>
            <a:off x="203200" y="6378205"/>
            <a:ext cx="79248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2">
                    <a:lumMod val="75000"/>
                  </a:schemeClr>
                </a:solidFill>
                <a:latin typeface="Book Antiqua" panose="02040602050305030304" pitchFamily="18" charset="0"/>
              </a:rPr>
              <a:t>Source: https://</a:t>
            </a:r>
            <a:r>
              <a:rPr lang="en-US" sz="1200" dirty="0" err="1">
                <a:solidFill>
                  <a:schemeClr val="bg2">
                    <a:lumMod val="75000"/>
                  </a:schemeClr>
                </a:solidFill>
                <a:latin typeface="Book Antiqua" panose="02040602050305030304" pitchFamily="18" charset="0"/>
              </a:rPr>
              <a:t>www.fortunebuilders.com</a:t>
            </a:r>
            <a:r>
              <a:rPr lang="en-US" sz="1200" dirty="0">
                <a:solidFill>
                  <a:schemeClr val="bg2">
                    <a:lumMod val="75000"/>
                  </a:schemeClr>
                </a:solidFill>
                <a:latin typeface="Book Antiqua" panose="02040602050305030304" pitchFamily="18" charset="0"/>
              </a:rPr>
              <a:t>/what-are-the-biggest-factors-in-determining-property-value/</a:t>
            </a:r>
          </a:p>
        </p:txBody>
      </p:sp>
    </p:spTree>
    <p:extLst>
      <p:ext uri="{BB962C8B-B14F-4D97-AF65-F5344CB8AC3E}">
        <p14:creationId xmlns:p14="http://schemas.microsoft.com/office/powerpoint/2010/main" val="39901813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A7229-316B-1C49-B7E3-AB8DCD3741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if we try to predict the price of a home using only living area square feet?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0DA654-2746-1F49-B284-E353B77283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b="1" dirty="0"/>
              <a:t>Input</a:t>
            </a:r>
            <a:r>
              <a:rPr lang="en-US" dirty="0"/>
              <a:t>: living area square feet (example: 1,000 sq. ft.)</a:t>
            </a:r>
          </a:p>
          <a:p>
            <a:r>
              <a:rPr lang="en-US" b="1" dirty="0"/>
              <a:t>Output</a:t>
            </a:r>
            <a:r>
              <a:rPr lang="en-US" dirty="0"/>
              <a:t>: predicted home price (example: $120,000)</a:t>
            </a:r>
          </a:p>
          <a:p>
            <a:endParaRPr lang="en-US" dirty="0"/>
          </a:p>
          <a:p>
            <a:r>
              <a:rPr lang="en-US" dirty="0"/>
              <a:t>Model: </a:t>
            </a:r>
            <a:r>
              <a:rPr lang="en-US" i="1" dirty="0"/>
              <a:t>y = 120x + 2124</a:t>
            </a:r>
          </a:p>
          <a:p>
            <a:pPr lvl="1"/>
            <a:r>
              <a:rPr lang="en-US" dirty="0"/>
              <a:t>Translation: home’s sq. ft., times 120, plus 2124, is the home’s predicted price</a:t>
            </a:r>
          </a:p>
          <a:p>
            <a:r>
              <a:rPr lang="en-US" dirty="0"/>
              <a:t>R2 score: 0.46</a:t>
            </a:r>
          </a:p>
          <a:p>
            <a:pPr lvl="1"/>
            <a:r>
              <a:rPr lang="en-US" dirty="0"/>
              <a:t>Translation: only 46% of the variance in home prices are explained by square feet, meaning 54% of the homes’ prices are explained by other variables</a:t>
            </a:r>
          </a:p>
          <a:p>
            <a:r>
              <a:rPr lang="en-US" dirty="0"/>
              <a:t>Root mean square error: $58,400</a:t>
            </a:r>
          </a:p>
          <a:p>
            <a:pPr lvl="1"/>
            <a:r>
              <a:rPr lang="en-US" dirty="0"/>
              <a:t>Translation: our predictions differ from homes’ true values by $58K (average)</a:t>
            </a:r>
          </a:p>
        </p:txBody>
      </p:sp>
    </p:spTree>
    <p:extLst>
      <p:ext uri="{BB962C8B-B14F-4D97-AF65-F5344CB8AC3E}">
        <p14:creationId xmlns:p14="http://schemas.microsoft.com/office/powerpoint/2010/main" val="32255151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4AE6F41-0F87-514C-BD06-A6E23A8652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1475" y="566140"/>
            <a:ext cx="8909050" cy="572572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37F8477-DD59-754F-A24F-3B7F01E6E57B}"/>
              </a:ext>
            </a:extLst>
          </p:cNvPr>
          <p:cNvSpPr txBox="1"/>
          <p:nvPr/>
        </p:nvSpPr>
        <p:spPr>
          <a:xfrm rot="19724344">
            <a:off x="8171480" y="1004261"/>
            <a:ext cx="18302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latin typeface="Book Antiqua" panose="02040602050305030304" pitchFamily="18" charset="0"/>
              </a:rPr>
              <a:t>R</a:t>
            </a:r>
            <a:r>
              <a:rPr lang="en-US" b="1" i="1" baseline="30000" dirty="0">
                <a:latin typeface="Book Antiqua" panose="02040602050305030304" pitchFamily="18" charset="0"/>
              </a:rPr>
              <a:t>2</a:t>
            </a:r>
            <a:r>
              <a:rPr lang="en-US" b="1" dirty="0">
                <a:latin typeface="Book Antiqua" panose="02040602050305030304" pitchFamily="18" charset="0"/>
              </a:rPr>
              <a:t> = 0.46</a:t>
            </a:r>
          </a:p>
          <a:p>
            <a:r>
              <a:rPr lang="en-US" b="1" i="1" dirty="0">
                <a:latin typeface="Book Antiqua" panose="02040602050305030304" pitchFamily="18" charset="0"/>
              </a:rPr>
              <a:t>RMSE</a:t>
            </a:r>
            <a:r>
              <a:rPr lang="en-US" b="1" dirty="0">
                <a:latin typeface="Book Antiqua" panose="02040602050305030304" pitchFamily="18" charset="0"/>
              </a:rPr>
              <a:t> = $58,400</a:t>
            </a:r>
          </a:p>
        </p:txBody>
      </p:sp>
    </p:spTree>
    <p:extLst>
      <p:ext uri="{BB962C8B-B14F-4D97-AF65-F5344CB8AC3E}">
        <p14:creationId xmlns:p14="http://schemas.microsoft.com/office/powerpoint/2010/main" val="26379231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D5074-E12E-E24E-9B19-5A484358D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Visualizing features and their correlation with home values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6FF627-F531-8347-9AFF-B266D2C6A4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9213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5D09059-95C3-B948-8881-6766E66025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4029"/>
            <a:ext cx="12192000" cy="6709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7301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ECC2E51-FE28-9B4F-8324-95827A8C97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7899"/>
            <a:ext cx="12192000" cy="6102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324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726</TotalTime>
  <Words>735</Words>
  <Application>Microsoft Macintosh PowerPoint</Application>
  <PresentationFormat>Widescreen</PresentationFormat>
  <Paragraphs>87</Paragraphs>
  <Slides>26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Book Antiqua</vt:lpstr>
      <vt:lpstr>Calibri</vt:lpstr>
      <vt:lpstr>Office Theme</vt:lpstr>
      <vt:lpstr>Analysis of Predictors of Home Prices in Ames, Iowa</vt:lpstr>
      <vt:lpstr>Background</vt:lpstr>
      <vt:lpstr>Home prices have been flat from 2005-10 …but number of sales decreased in 2010</vt:lpstr>
      <vt:lpstr>What factor(s) are the most important in determining property value?</vt:lpstr>
      <vt:lpstr>What if we try to predict the price of a home using only living area square feet?</vt:lpstr>
      <vt:lpstr>PowerPoint Presentation</vt:lpstr>
      <vt:lpstr>Visualizing features and their correlation with home values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Other features</vt:lpstr>
      <vt:lpstr>Predictive model with multiple features</vt:lpstr>
      <vt:lpstr>Predicting the price of a home using multiple features</vt:lpstr>
      <vt:lpstr>PowerPoint Presentation</vt:lpstr>
      <vt:lpstr>PowerPoint Presentation</vt:lpstr>
      <vt:lpstr>St. devs. of top 10 and bottom 10 features</vt:lpstr>
      <vt:lpstr>Further exploration</vt:lpstr>
      <vt:lpstr>Thank you.  Questions?</vt:lpstr>
      <vt:lpstr>Appendix</vt:lpstr>
      <vt:lpstr>PowerPoint Presentation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Analysis of Predictors of Housing Prices in Ames, Iowa</dc:title>
  <dc:creator>Naman Bhandari</dc:creator>
  <cp:lastModifiedBy>Naman Bhandari</cp:lastModifiedBy>
  <cp:revision>33</cp:revision>
  <dcterms:created xsi:type="dcterms:W3CDTF">2018-08-23T18:22:44Z</dcterms:created>
  <dcterms:modified xsi:type="dcterms:W3CDTF">2018-08-24T06:29:36Z</dcterms:modified>
</cp:coreProperties>
</file>

<file path=docProps/thumbnail.jpeg>
</file>